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71" r:id="rId6"/>
    <p:sldId id="272" r:id="rId7"/>
    <p:sldId id="273" r:id="rId8"/>
    <p:sldId id="26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3344"/>
    <a:srgbClr val="3432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C2F22-ADE0-63FD-5D0A-771B64C4B3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0B4EFB15-2A68-12FB-D244-4318204A7D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82722ADE-4A2F-F4BF-F666-25AD469BB0A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6478B284-A563-EF4F-D09E-4828E07C14B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A05C88A-8B4D-59CA-52CE-39D2C5CDA82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55160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A6D2-7656-4EA2-E04F-FF6CF850E42C}"/>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4B92301B-D52B-EE86-F68C-61E0C2635E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65BC5612-8921-30C7-9E17-9B91661445F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D74FE97-A60C-C39B-1A1A-59B60359F1DF}"/>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4995840-19F1-FC1C-EB6B-BAD55925C134}"/>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44580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577F24-E0F2-3735-8486-49019606AD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60FC5FE1-BE7B-883F-DCC0-4DE3C502210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FC662272-0F43-1315-0BF6-5B74DA7CE52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25B078B-3653-F7B5-CD67-C55712D4EEF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23B60E1B-92EE-DD21-A0E5-A6222F019C81}"/>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187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B48E2-0AF2-799C-55EA-76AB78B4767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E9E52F45-85D3-5610-E215-F317D5C9EB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C1DB3885-8C5A-5A0C-B428-DACBE1A2F49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BB815E42-57B4-EDF3-5F57-2F91452FB9C7}"/>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A1E3123-6707-E84B-A86C-95386CFAB2F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1639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E3840-AD75-AEC2-C7BB-AB9855D264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890C52E1-01EF-64B8-99C2-212A77A7D7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C40C47-06C7-2A47-1B55-F01470A5E1D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8C39B100-099D-D500-DC81-A8A9938F046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C37B992-6F17-C7AD-50F9-DE395647A7D7}"/>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21552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B8D82-5123-3036-34C4-4F06A610FEA9}"/>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9B0107C2-B039-96D6-1F80-3DC333912C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1EC89E14-FFED-7469-8370-A30097F02B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8E12D94A-69CB-BE83-1DCD-78F84F8088C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79F3F1CD-5B31-D0F1-30C5-A54F1992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FAF90F5-ABDE-7FD5-256B-CDB4742C922F}"/>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06814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DB3EF-A93C-7D07-327B-7981362C26B8}"/>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BC097513-93AA-1764-076B-98553F51EF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F0A74D-7054-8396-C9FA-ACD7A0D529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FBBA5DCE-7F6A-5243-0B41-033EBCB71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C77561-7924-E11E-F2FB-9F3E82F507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32611FE-9EA7-35CA-5824-50E9A3AD48D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8" name="Footer Placeholder 7">
            <a:extLst>
              <a:ext uri="{FF2B5EF4-FFF2-40B4-BE49-F238E27FC236}">
                <a16:creationId xmlns:a16="http://schemas.microsoft.com/office/drawing/2014/main" id="{0A37B897-8E2C-6446-DACE-41A8EFF203C0}"/>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941D28A7-F3E6-646F-41D8-D465AF1997D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5924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7FA45-CDF4-C2F6-A31E-0D7F87F0A0A4}"/>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C95B5480-4022-4F07-9669-D22E89002952}"/>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4" name="Footer Placeholder 3">
            <a:extLst>
              <a:ext uri="{FF2B5EF4-FFF2-40B4-BE49-F238E27FC236}">
                <a16:creationId xmlns:a16="http://schemas.microsoft.com/office/drawing/2014/main" id="{323B17DC-7E3B-C0AD-82EC-075F37753CBD}"/>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595E84C3-855B-9233-6062-681F128B35D2}"/>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50744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74E7A4-6B89-1832-9B00-A98418A37B1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3" name="Footer Placeholder 2">
            <a:extLst>
              <a:ext uri="{FF2B5EF4-FFF2-40B4-BE49-F238E27FC236}">
                <a16:creationId xmlns:a16="http://schemas.microsoft.com/office/drawing/2014/main" id="{0E87825B-772D-EE11-DD42-BAA0E496696F}"/>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06D9350C-26CA-BB30-0309-2A01A766E0C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3080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3E6FA-4A0F-9603-C861-3D40B29C7E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CFAE35F7-A487-253E-E7A4-1ED172134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A4915E0C-D8ED-DB24-F772-5716B6339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22E52A-CC73-FB48-77E5-26E681D465C9}"/>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DBAA3EC8-586A-8D3F-24D5-B1FCF9B6406E}"/>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378EC2DF-B861-3A29-83A1-8392A231F37E}"/>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332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C76D8-94A8-5D48-8F03-41AE7F0BD8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013D6560-BB6A-995B-5E3E-7AAD90D69A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7961602A-A57E-B9BF-C18F-0C93A8879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0D27F1-2CEB-AFFD-7779-76172B9211F3}"/>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8DB195B9-AEAF-B362-AD6B-E21CC0B4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AAA9FC6-6D65-92DA-B427-8C65105A2776}"/>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829804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0349A-BAE3-0276-B1BC-64997B4423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DA2583BC-E606-4BD3-9D26-4A5244070A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E83E83A-B044-58DD-0E06-DE7D0D6E2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0F957824-AD7F-0AE0-649F-16048A10DA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7D2E6326-4045-88E8-C435-581E799BF0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13977-5743-412C-9FF5-755474A5179A}" type="slidenum">
              <a:rPr lang="en-SG" smtClean="0"/>
              <a:t>‹#›</a:t>
            </a:fld>
            <a:endParaRPr lang="en-SG"/>
          </a:p>
        </p:txBody>
      </p:sp>
    </p:spTree>
    <p:extLst>
      <p:ext uri="{BB962C8B-B14F-4D97-AF65-F5344CB8AC3E}">
        <p14:creationId xmlns:p14="http://schemas.microsoft.com/office/powerpoint/2010/main" val="2810002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asia-ecommerce-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4817B28-5907-DADE-8D8B-2BC72D5BABF1}"/>
              </a:ext>
            </a:extLst>
          </p:cNvPr>
          <p:cNvSpPr txBox="1"/>
          <p:nvPr/>
        </p:nvSpPr>
        <p:spPr>
          <a:xfrm>
            <a:off x="2810758" y="4715225"/>
            <a:ext cx="7550331" cy="338554"/>
          </a:xfrm>
          <a:prstGeom prst="rect">
            <a:avLst/>
          </a:prstGeom>
          <a:noFill/>
        </p:spPr>
        <p:txBody>
          <a:bodyPr wrap="square">
            <a:spAutoFit/>
          </a:bodyPr>
          <a:lstStyle/>
          <a:p>
            <a:r>
              <a:rPr lang="en-SG" sz="1600" dirty="0">
                <a:solidFill>
                  <a:schemeClr val="bg1"/>
                </a:solidFill>
                <a:latin typeface="Helvetica Neue CE 55 Roman" pitchFamily="82" charset="0"/>
              </a:rPr>
              <a:t>CORE SUBMISSION DOCUMENT – </a:t>
            </a:r>
            <a:r>
              <a:rPr lang="en-US" sz="1600" b="1" dirty="0">
                <a:solidFill>
                  <a:schemeClr val="bg1"/>
                </a:solidFill>
                <a:latin typeface="Helvetica CE 55 Roman" panose="02000503040000020004" pitchFamily="2" charset="0"/>
                <a:cs typeface="Times New Roman" panose="02020603050405020304" pitchFamily="18" charset="0"/>
              </a:rPr>
              <a:t>Operations &amp; Customer Experience </a:t>
            </a:r>
            <a:endParaRPr lang="en-GB" sz="1600" dirty="0">
              <a:solidFill>
                <a:schemeClr val="bg1"/>
              </a:solidFill>
            </a:endParaRPr>
          </a:p>
        </p:txBody>
      </p:sp>
    </p:spTree>
    <p:extLst>
      <p:ext uri="{BB962C8B-B14F-4D97-AF65-F5344CB8AC3E}">
        <p14:creationId xmlns:p14="http://schemas.microsoft.com/office/powerpoint/2010/main" val="2948719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633B7E4-03C3-501A-A3B1-E38DD023DE0C}"/>
              </a:ext>
            </a:extLst>
          </p:cNvPr>
          <p:cNvSpPr txBox="1"/>
          <p:nvPr/>
        </p:nvSpPr>
        <p:spPr>
          <a:xfrm>
            <a:off x="960578" y="1708608"/>
            <a:ext cx="10446327" cy="1154162"/>
          </a:xfrm>
          <a:prstGeom prst="rect">
            <a:avLst/>
          </a:prstGeom>
          <a:noFill/>
        </p:spPr>
        <p:txBody>
          <a:bodyPr wrap="square">
            <a:spAutoFit/>
          </a:bodyPr>
          <a:lstStyle/>
          <a:p>
            <a:pPr algn="ctr"/>
            <a:r>
              <a:rPr lang="en-US" sz="2400" b="1" dirty="0">
                <a:effectLst/>
                <a:latin typeface="Arial" panose="020B0604020202020204" pitchFamily="34" charset="0"/>
                <a:ea typeface="Calibri" panose="020F0502020204030204" pitchFamily="34" charset="0"/>
                <a:cs typeface="Arial" panose="020B0604020202020204" pitchFamily="34" charset="0"/>
              </a:rPr>
              <a:t>Asia eCommerce Awards 2026: Core Submission Document</a:t>
            </a:r>
            <a:endParaRPr lang="en-SG" sz="2400" dirty="0">
              <a:effectLst/>
              <a:latin typeface="Arial" panose="020B0604020202020204" pitchFamily="34" charset="0"/>
              <a:ea typeface="Calibri" panose="020F0502020204030204" pitchFamily="34" charset="0"/>
              <a:cs typeface="Arial" panose="020B0604020202020204" pitchFamily="34" charset="0"/>
            </a:endParaRPr>
          </a:p>
          <a:p>
            <a:pPr algn="ctr"/>
            <a:endParaRPr lang="en-US" sz="1600" b="1" dirty="0">
              <a:effectLst/>
              <a:latin typeface="Arial" panose="020B0604020202020204" pitchFamily="34" charset="0"/>
              <a:ea typeface="Calibri" panose="020F0502020204030204" pitchFamily="34" charset="0"/>
              <a:cs typeface="Arial" panose="020B0604020202020204" pitchFamily="34" charset="0"/>
            </a:endParaRPr>
          </a:p>
          <a:p>
            <a:pPr algn="ctr"/>
            <a:r>
              <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rPr>
              <a:t>Operations &amp; Customer Experience (Category 42 – 46)</a:t>
            </a:r>
          </a:p>
          <a:p>
            <a:pPr algn="ctr"/>
            <a:r>
              <a:rPr lang="en-US" sz="1100" i="1" dirty="0">
                <a:latin typeface="Arial" panose="020B0604020202020204" pitchFamily="34" charset="0"/>
                <a:ea typeface="Calibri" panose="020F0502020204030204" pitchFamily="34" charset="0"/>
                <a:cs typeface="Arial" panose="020B0604020202020204" pitchFamily="34" charset="0"/>
              </a:rPr>
              <a:t>(**Please use the correct form as this form is strictly for above mentioned categories)</a:t>
            </a:r>
            <a:endParaRPr lang="en-SG" sz="11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1A65500F-27B5-4C4B-94B1-A5C5AF1D550A}"/>
              </a:ext>
            </a:extLst>
          </p:cNvPr>
          <p:cNvSpPr txBox="1"/>
          <p:nvPr/>
        </p:nvSpPr>
        <p:spPr>
          <a:xfrm>
            <a:off x="900543" y="5831170"/>
            <a:ext cx="10566400" cy="400110"/>
          </a:xfrm>
          <a:prstGeom prst="rect">
            <a:avLst/>
          </a:prstGeom>
          <a:noFill/>
        </p:spPr>
        <p:txBody>
          <a:bodyPr wrap="square">
            <a:spAutoFit/>
          </a:bodyPr>
          <a:lstStyle/>
          <a:p>
            <a:r>
              <a:rPr lang="en-GB" sz="1000" dirty="0">
                <a:latin typeface="Arial" panose="020B0604020202020204" pitchFamily="34" charset="0"/>
                <a:cs typeface="Arial" panose="020B0604020202020204" pitchFamily="34" charset="0"/>
              </a:rPr>
              <a:t>NOTE: Marks may be deducted if  the entry submission exceeds the maximum word count. </a:t>
            </a:r>
          </a:p>
          <a:p>
            <a:r>
              <a:rPr lang="en-GB" sz="1000" dirty="0">
                <a:latin typeface="Arial" panose="020B0604020202020204" pitchFamily="34" charset="0"/>
                <a:cs typeface="Arial" panose="020B0604020202020204" pitchFamily="34" charset="0"/>
              </a:rPr>
              <a:t>*Please take note that we will omit Inc, Corporation, </a:t>
            </a:r>
            <a:r>
              <a:rPr lang="en-GB" sz="1000" dirty="0" err="1">
                <a:latin typeface="Arial" panose="020B0604020202020204" pitchFamily="34" charset="0"/>
                <a:cs typeface="Arial" panose="020B0604020202020204" pitchFamily="34" charset="0"/>
              </a:rPr>
              <a:t>Pte.</a:t>
            </a:r>
            <a:r>
              <a:rPr lang="en-GB" sz="1000" dirty="0">
                <a:latin typeface="Arial" panose="020B0604020202020204" pitchFamily="34" charset="0"/>
                <a:cs typeface="Arial" panose="020B0604020202020204" pitchFamily="34" charset="0"/>
              </a:rPr>
              <a:t> Ltd, PT, </a:t>
            </a:r>
            <a:r>
              <a:rPr lang="en-GB" sz="1000" dirty="0" err="1">
                <a:latin typeface="Arial" panose="020B0604020202020204" pitchFamily="34" charset="0"/>
                <a:cs typeface="Arial" panose="020B0604020202020204" pitchFamily="34" charset="0"/>
              </a:rPr>
              <a:t>Berhad</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Sdn</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Bhd</a:t>
            </a:r>
            <a:r>
              <a:rPr lang="en-GB" sz="100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3" name="Table 6">
            <a:extLst>
              <a:ext uri="{FF2B5EF4-FFF2-40B4-BE49-F238E27FC236}">
                <a16:creationId xmlns:a16="http://schemas.microsoft.com/office/drawing/2014/main" id="{667CD14A-4D95-A160-2FB2-CB0B7811DB32}"/>
              </a:ext>
            </a:extLst>
          </p:cNvPr>
          <p:cNvGraphicFramePr>
            <a:graphicFrameLocks noGrp="1"/>
          </p:cNvGraphicFramePr>
          <p:nvPr>
            <p:extLst>
              <p:ext uri="{D42A27DB-BD31-4B8C-83A1-F6EECF244321}">
                <p14:modId xmlns:p14="http://schemas.microsoft.com/office/powerpoint/2010/main" val="3019580719"/>
              </p:ext>
            </p:extLst>
          </p:nvPr>
        </p:nvGraphicFramePr>
        <p:xfrm>
          <a:off x="960579" y="2934488"/>
          <a:ext cx="10446327" cy="2824964"/>
        </p:xfrm>
        <a:graphic>
          <a:graphicData uri="http://schemas.openxmlformats.org/drawingml/2006/table">
            <a:tbl>
              <a:tblPr firstRow="1" bandRow="1">
                <a:tableStyleId>{5C22544A-7EE6-4342-B048-85BDC9FD1C3A}</a:tableStyleId>
              </a:tblPr>
              <a:tblGrid>
                <a:gridCol w="4174838">
                  <a:extLst>
                    <a:ext uri="{9D8B030D-6E8A-4147-A177-3AD203B41FA5}">
                      <a16:colId xmlns:a16="http://schemas.microsoft.com/office/drawing/2014/main" val="2931807608"/>
                    </a:ext>
                  </a:extLst>
                </a:gridCol>
                <a:gridCol w="6271489">
                  <a:extLst>
                    <a:ext uri="{9D8B030D-6E8A-4147-A177-3AD203B41FA5}">
                      <a16:colId xmlns:a16="http://schemas.microsoft.com/office/drawing/2014/main" val="2909055239"/>
                    </a:ext>
                  </a:extLst>
                </a:gridCol>
              </a:tblGrid>
              <a:tr h="333124">
                <a:tc>
                  <a:txBody>
                    <a:bodyPr/>
                    <a:lstStyle/>
                    <a:p>
                      <a:pPr marL="0" marR="160020" algn="l">
                        <a:lnSpc>
                          <a:spcPct val="115000"/>
                        </a:lnSpc>
                        <a:spcBef>
                          <a:spcPts val="0"/>
                        </a:spcBef>
                        <a:spcAft>
                          <a:spcPts val="0"/>
                        </a:spcAft>
                      </a:pPr>
                      <a:r>
                        <a:rPr lang="en-US" sz="1100" dirty="0">
                          <a:solidFill>
                            <a:schemeClr val="tx1"/>
                          </a:solidFill>
                          <a:effectLst/>
                          <a:latin typeface="Arial" panose="020B0604020202020204" pitchFamily="34" charset="0"/>
                          <a:cs typeface="Arial" panose="020B0604020202020204" pitchFamily="34" charset="0"/>
                        </a:rPr>
                        <a:t>Category</a:t>
                      </a:r>
                      <a:endParaRPr lang="en-US" sz="11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668396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Client Organisation</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9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9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9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9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77630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Brand (</a:t>
                      </a:r>
                      <a:r>
                        <a:rPr lang="en-US" sz="11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1100" b="0" i="1"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900" b="0" i="1" kern="1200" dirty="0">
                          <a:solidFill>
                            <a:schemeClr val="tx1"/>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11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10170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Campaign/ Programme </a:t>
                      </a:r>
                      <a:r>
                        <a:rPr lang="en-US" sz="1100" b="1" i="1" dirty="0">
                          <a:solidFill>
                            <a:schemeClr val="tx1"/>
                          </a:solidFill>
                          <a:effectLst/>
                          <a:latin typeface="Arial" panose="020B0604020202020204" pitchFamily="34" charset="0"/>
                          <a:cs typeface="Arial" panose="020B0604020202020204" pitchFamily="34" charset="0"/>
                        </a:rPr>
                        <a:t>(Max word Count: 12)*</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900" b="0" kern="1200" dirty="0">
                          <a:solidFill>
                            <a:schemeClr val="tx1"/>
                          </a:solidFill>
                          <a:effectLst/>
                          <a:latin typeface="Arial" panose="020B0604020202020204" pitchFamily="34" charset="0"/>
                          <a:ea typeface="+mn-ea"/>
                          <a:cs typeface="Arial" panose="020B0604020202020204" pitchFamily="34" charset="0"/>
                        </a:rPr>
                        <a:t> </a:t>
                      </a:r>
                      <a:endParaRPr lang="en-GB" sz="11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219193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Agency</a:t>
                      </a:r>
                      <a:r>
                        <a:rPr lang="en-US" sz="1100" baseline="0" dirty="0">
                          <a:solidFill>
                            <a:schemeClr val="tx1"/>
                          </a:solidFill>
                          <a:effectLst/>
                          <a:latin typeface="Arial" panose="020B0604020202020204" pitchFamily="34" charset="0"/>
                          <a:cs typeface="Arial" panose="020B0604020202020204" pitchFamily="34" charset="0"/>
                        </a:rPr>
                        <a:t> </a:t>
                      </a:r>
                      <a:r>
                        <a:rPr lang="en-US" sz="900" b="1" i="1" dirty="0">
                          <a:solidFill>
                            <a:schemeClr val="tx1"/>
                          </a:solidFill>
                          <a:effectLst/>
                          <a:latin typeface="Arial" panose="020B0604020202020204" pitchFamily="34" charset="0"/>
                          <a:cs typeface="Arial" panose="020B0604020202020204" pitchFamily="34" charset="0"/>
                        </a:rPr>
                        <a:t>(if applicable)* </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5448000"/>
                  </a:ext>
                </a:extLst>
              </a:tr>
            </a:tbl>
          </a:graphicData>
        </a:graphic>
      </p:graphicFrame>
    </p:spTree>
    <p:extLst>
      <p:ext uri="{BB962C8B-B14F-4D97-AF65-F5344CB8AC3E}">
        <p14:creationId xmlns:p14="http://schemas.microsoft.com/office/powerpoint/2010/main" val="521153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E42921B-83CB-167B-169E-E1DA4F8D91F7}"/>
              </a:ext>
            </a:extLst>
          </p:cNvPr>
          <p:cNvSpPr txBox="1"/>
          <p:nvPr/>
        </p:nvSpPr>
        <p:spPr>
          <a:xfrm>
            <a:off x="230909" y="1720789"/>
            <a:ext cx="11730181" cy="4318618"/>
          </a:xfrm>
          <a:prstGeom prst="rect">
            <a:avLst/>
          </a:prstGeom>
          <a:noFill/>
        </p:spPr>
        <p:txBody>
          <a:bodyPr wrap="square">
            <a:spAutoFit/>
          </a:bodyPr>
          <a:lstStyle/>
          <a:p>
            <a:pPr>
              <a:lnSpc>
                <a:spcPct val="115000"/>
              </a:lnSpc>
              <a:spcAft>
                <a:spcPts val="1000"/>
              </a:spcAft>
            </a:pPr>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Guidelines</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Please refer to the </a:t>
            </a:r>
            <a:r>
              <a:rPr lang="en-US" sz="1300" b="1" dirty="0">
                <a:effectLst/>
                <a:latin typeface="Arial" panose="020B0604020202020204" pitchFamily="34" charset="0"/>
                <a:ea typeface="Calibri" panose="020F0502020204030204" pitchFamily="34" charset="0"/>
                <a:cs typeface="Arial" panose="020B0604020202020204" pitchFamily="34" charset="0"/>
              </a:rPr>
              <a:t>Asia eCommerce Awards</a:t>
            </a:r>
            <a:r>
              <a:rPr lang="en-US" sz="1300" dirty="0">
                <a:effectLst/>
                <a:latin typeface="Arial" panose="020B0604020202020204" pitchFamily="34" charset="0"/>
                <a:ea typeface="Calibri" panose="020F0502020204030204" pitchFamily="34" charset="0"/>
                <a:cs typeface="Arial" panose="020B0604020202020204" pitchFamily="34" charset="0"/>
              </a:rPr>
              <a:t> </a:t>
            </a:r>
            <a:r>
              <a:rPr lang="en-US" sz="1300" b="1" dirty="0">
                <a:effectLst/>
                <a:latin typeface="Arial" panose="020B0604020202020204" pitchFamily="34" charset="0"/>
                <a:ea typeface="Calibri" panose="020F0502020204030204" pitchFamily="34" charset="0"/>
                <a:cs typeface="Arial" panose="020B0604020202020204" pitchFamily="34" charset="0"/>
              </a:rPr>
              <a:t>2026</a:t>
            </a:r>
            <a:r>
              <a:rPr lang="en-US" sz="1300" dirty="0">
                <a:effectLst/>
                <a:latin typeface="Arial" panose="020B0604020202020204" pitchFamily="34" charset="0"/>
                <a:ea typeface="Calibri" panose="020F0502020204030204" pitchFamily="34" charset="0"/>
                <a:cs typeface="Arial" panose="020B0604020202020204" pitchFamily="34" charset="0"/>
              </a:rPr>
              <a:t> Entry Guidelines for specific information, category descriptions and entry criteria details. </a:t>
            </a:r>
            <a:r>
              <a:rPr lang="en-US" sz="1300" dirty="0">
                <a:latin typeface="Arial" panose="020B0604020202020204" pitchFamily="34" charset="0"/>
                <a:cs typeface="Arial" panose="020B0604020202020204" pitchFamily="34" charset="0"/>
              </a:rPr>
              <a:t>Please be reminded that the limit for your overall entry form is restricted to 2000 words only. Judges can mark you down for exceeding word limit.</a:t>
            </a: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Images &amp; Supporting Documents</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Videos URLs</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 </a:t>
            </a:r>
          </a:p>
          <a:p>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Attention</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Any specific information or content intended for judging purposes only must be clearly indicated in </a:t>
            </a:r>
            <a:r>
              <a:rPr lang="en-US" sz="1300" dirty="0">
                <a:solidFill>
                  <a:srgbClr val="FF0000"/>
                </a:solidFill>
                <a:effectLst/>
                <a:latin typeface="Arial" panose="020B0604020202020204" pitchFamily="34" charset="0"/>
                <a:ea typeface="Calibri" panose="020F0502020204030204" pitchFamily="34" charset="0"/>
                <a:cs typeface="Arial" panose="020B0604020202020204" pitchFamily="34" charset="0"/>
              </a:rPr>
              <a:t>red text </a:t>
            </a:r>
            <a:r>
              <a:rPr lang="en-US" sz="1300" dirty="0">
                <a:effectLst/>
                <a:latin typeface="Arial" panose="020B0604020202020204" pitchFamily="34" charset="0"/>
                <a:ea typeface="Calibri" panose="020F0502020204030204" pitchFamily="34" charset="0"/>
                <a:cs typeface="Arial" panose="020B0604020202020204" pitchFamily="34" charset="0"/>
              </a:rPr>
              <a:t>or </a:t>
            </a:r>
            <a:r>
              <a:rPr lang="en-US" sz="1300" dirty="0">
                <a:solidFill>
                  <a:srgbClr val="FFFFFF"/>
                </a:solidFill>
                <a:effectLst/>
                <a:highlight>
                  <a:srgbClr val="FF0000"/>
                </a:highlight>
                <a:latin typeface="Arial" panose="020B0604020202020204" pitchFamily="34" charset="0"/>
                <a:ea typeface="Calibri" panose="020F0502020204030204" pitchFamily="34" charset="0"/>
                <a:cs typeface="Arial" panose="020B0604020202020204" pitchFamily="34" charset="0"/>
              </a:rPr>
              <a:t>highlighted in red</a:t>
            </a:r>
            <a:r>
              <a:rPr lang="en-US" sz="1300"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r>
              <a:rPr lang="en-US" sz="1300" dirty="0">
                <a:effectLst/>
                <a:latin typeface="Arial" panose="020B0604020202020204" pitchFamily="34" charset="0"/>
                <a:ea typeface="Calibri" panose="020F0502020204030204" pitchFamily="34" charset="0"/>
                <a:cs typeface="Arial" panose="020B0604020202020204" pitchFamily="34" charset="0"/>
              </a:rPr>
              <a:t>and will not be disseminated beyond the judging panel in any way. </a:t>
            </a:r>
            <a:br>
              <a:rPr lang="en-US" sz="1300" dirty="0">
                <a:effectLst/>
                <a:latin typeface="Arial" panose="020B0604020202020204" pitchFamily="34" charset="0"/>
                <a:ea typeface="Calibri" panose="020F0502020204030204" pitchFamily="34" charset="0"/>
                <a:cs typeface="Arial" panose="020B0604020202020204" pitchFamily="34" charset="0"/>
              </a:rPr>
            </a:br>
            <a:br>
              <a:rPr lang="en-US" sz="1300"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Once you are ready to submit, please save this file into a .pdf version before uploading it at: </a:t>
            </a:r>
            <a:r>
              <a:rPr lang="en-SG" sz="1300" u="sng" dirty="0">
                <a:solidFill>
                  <a:srgbClr val="0000FF"/>
                </a:solidFill>
                <a:effectLst/>
                <a:highlight>
                  <a:srgbClr val="FFFF00"/>
                </a:highlight>
                <a:latin typeface="Arial" panose="020B0604020202020204" pitchFamily="34" charset="0"/>
                <a:ea typeface="Calibri" panose="020F0502020204030204" pitchFamily="34" charset="0"/>
                <a:cs typeface="Arial" panose="020B0604020202020204" pitchFamily="34" charset="0"/>
                <a:hlinkClick r:id="rId2"/>
              </a:rPr>
              <a:t>https://awards.marketing-interactive.com/asia-ecommerce-sg/entry-submission/</a:t>
            </a:r>
            <a:endParaRPr lang="en-SG" sz="13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3301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E52A1C-B653-D012-C251-F46CD2654838}"/>
              </a:ext>
            </a:extLst>
          </p:cNvPr>
          <p:cNvSpPr txBox="1"/>
          <p:nvPr/>
        </p:nvSpPr>
        <p:spPr>
          <a:xfrm>
            <a:off x="198582" y="1605216"/>
            <a:ext cx="11688618" cy="909929"/>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Demonstrated ability to optimise order processing, fulfilment, and delivery operations.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Expertise in inventory management, logistics, and supply chain optimisation.</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Proven capacity to streamline operations and achieve high levels of efficiency.</a:t>
            </a:r>
          </a:p>
          <a:p>
            <a:pPr marL="171450" indent="-171450">
              <a:buFont typeface="Arial" panose="020B0604020202020204" pitchFamily="34" charset="0"/>
              <a:buChar char="•"/>
            </a:pPr>
            <a:endParaRPr lang="en-GB" sz="900" dirty="0">
              <a:latin typeface="Arial" panose="020B060402020202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Operational Efficiency &amp; Performance (30%)</a:t>
            </a:r>
          </a:p>
        </p:txBody>
      </p:sp>
      <p:sp>
        <p:nvSpPr>
          <p:cNvPr id="7" name="TextBox 6">
            <a:extLst>
              <a:ext uri="{FF2B5EF4-FFF2-40B4-BE49-F238E27FC236}">
                <a16:creationId xmlns:a16="http://schemas.microsoft.com/office/drawing/2014/main" id="{7A75139E-39E8-CBB4-C089-74BEFBB51945}"/>
              </a:ext>
            </a:extLst>
          </p:cNvPr>
          <p:cNvSpPr txBox="1"/>
          <p:nvPr/>
        </p:nvSpPr>
        <p:spPr>
          <a:xfrm>
            <a:off x="277092" y="2515145"/>
            <a:ext cx="11610108" cy="3785652"/>
          </a:xfrm>
          <a:prstGeom prst="rect">
            <a:avLst/>
          </a:prstGeom>
          <a:noFill/>
          <a:ln w="12700">
            <a:solidFill>
              <a:schemeClr val="tx1"/>
            </a:solidFill>
          </a:ln>
        </p:spPr>
        <p:txBody>
          <a:bodyPr wrap="square">
            <a:spAutoFit/>
          </a:bodyPr>
          <a:lstStyle/>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1837095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286C1-8AD3-EBF9-4F55-1909B8C4928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015DB41-9E29-C4FB-96A4-0EE15CF13D01}"/>
              </a:ext>
            </a:extLst>
          </p:cNvPr>
          <p:cNvSpPr txBox="1"/>
          <p:nvPr/>
        </p:nvSpPr>
        <p:spPr>
          <a:xfrm>
            <a:off x="212435" y="1612131"/>
            <a:ext cx="11397673" cy="909929"/>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Measurable improvements in customer satisfaction scores and feedback ratings.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Evidence of a customer-first culture and commitment to exceeding expectations.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Ability to build strong customer relationships and foster loyalty.</a:t>
            </a:r>
            <a:br>
              <a:rPr lang="en-GB" sz="900" dirty="0">
                <a:latin typeface="Arial" panose="020B0604020202020204" pitchFamily="34" charset="0"/>
                <a:cs typeface="Arial" panose="020B0604020202020204" pitchFamily="34" charset="0"/>
              </a:rPr>
            </a:br>
            <a:endParaRPr lang="en-GB" sz="900" dirty="0">
              <a:latin typeface="Arial" panose="020B060402020202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Customer-Centric Approach (30%)</a:t>
            </a:r>
          </a:p>
        </p:txBody>
      </p:sp>
      <p:sp>
        <p:nvSpPr>
          <p:cNvPr id="7" name="TextBox 6">
            <a:extLst>
              <a:ext uri="{FF2B5EF4-FFF2-40B4-BE49-F238E27FC236}">
                <a16:creationId xmlns:a16="http://schemas.microsoft.com/office/drawing/2014/main" id="{1A1438C7-BFC8-2B7F-646A-3406B21A80D6}"/>
              </a:ext>
            </a:extLst>
          </p:cNvPr>
          <p:cNvSpPr txBox="1"/>
          <p:nvPr/>
        </p:nvSpPr>
        <p:spPr>
          <a:xfrm>
            <a:off x="288636" y="2508136"/>
            <a:ext cx="11614728" cy="3970318"/>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238349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1E469-DCF0-3C12-E2D8-F302CF76AE45}"/>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7264C25-CD27-0D22-D1CC-36B4727C0AA9}"/>
              </a:ext>
            </a:extLst>
          </p:cNvPr>
          <p:cNvSpPr txBox="1"/>
          <p:nvPr/>
        </p:nvSpPr>
        <p:spPr>
          <a:xfrm>
            <a:off x="120072" y="1686585"/>
            <a:ext cx="11610109" cy="956096"/>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Implementation of innovative technologies or processes to enhance service and fulfilment.</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Demonstrated creativity in addressing customer needs and operational challenges.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Forward-thinking approach to service and fulfilment, adapting to evolving customer expectations</a:t>
            </a:r>
            <a:r>
              <a:rPr lang="en-GB" sz="900" dirty="0">
                <a:latin typeface="Arial" panose="020B0604020202020204" pitchFamily="34" charset="0"/>
                <a:cs typeface="Arial" panose="020B0604020202020204" pitchFamily="34" charset="0"/>
              </a:rPr>
              <a:t>.</a:t>
            </a:r>
            <a:br>
              <a:rPr lang="en-GB" sz="900" dirty="0">
                <a:latin typeface="Arial" panose="020B0604020202020204" pitchFamily="34" charset="0"/>
                <a:cs typeface="Arial" panose="020B0604020202020204" pitchFamily="34" charset="0"/>
              </a:rPr>
            </a:br>
            <a:endParaRPr lang="en-SG" sz="1200" b="1" dirty="0">
              <a:solidFill>
                <a:srgbClr val="9E3344"/>
              </a:solidFill>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Innovation in Service &amp; Fulfilment (20%)</a:t>
            </a:r>
          </a:p>
        </p:txBody>
      </p:sp>
      <p:sp>
        <p:nvSpPr>
          <p:cNvPr id="7" name="TextBox 6">
            <a:extLst>
              <a:ext uri="{FF2B5EF4-FFF2-40B4-BE49-F238E27FC236}">
                <a16:creationId xmlns:a16="http://schemas.microsoft.com/office/drawing/2014/main" id="{2E676E19-FE5C-E07C-7426-E8CB27BBAB14}"/>
              </a:ext>
            </a:extLst>
          </p:cNvPr>
          <p:cNvSpPr txBox="1"/>
          <p:nvPr/>
        </p:nvSpPr>
        <p:spPr>
          <a:xfrm>
            <a:off x="212436" y="2642681"/>
            <a:ext cx="11813309" cy="3785652"/>
          </a:xfrm>
          <a:prstGeom prst="rect">
            <a:avLst/>
          </a:prstGeom>
          <a:noFill/>
          <a:ln w="12700">
            <a:solidFill>
              <a:schemeClr val="tx1"/>
            </a:solidFill>
          </a:ln>
        </p:spPr>
        <p:txBody>
          <a:bodyPr wrap="square">
            <a:spAutoFit/>
          </a:bodyPr>
          <a:lstStyle/>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1933009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F097FA-CAB2-0143-B67B-3CD98D0896F7}"/>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B6820C3F-BC5A-56A0-26AE-70CEA8E41A2E}"/>
              </a:ext>
            </a:extLst>
          </p:cNvPr>
          <p:cNvSpPr txBox="1"/>
          <p:nvPr/>
        </p:nvSpPr>
        <p:spPr>
          <a:xfrm>
            <a:off x="173181" y="1639840"/>
            <a:ext cx="11688618" cy="956096"/>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Quantifiable impact of operational efficiency and customer experience on business growth.</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Increased customer retention rates and lifetime value.</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Contribution to overall revenue growth and market share expansion.</a:t>
            </a:r>
            <a:br>
              <a:rPr lang="en-GB" sz="900" dirty="0">
                <a:latin typeface="Arial" panose="020B0604020202020204" pitchFamily="34" charset="0"/>
                <a:cs typeface="Arial" panose="020B0604020202020204" pitchFamily="34" charset="0"/>
              </a:rPr>
            </a:br>
            <a:endParaRPr lang="en-SG" sz="1200" b="1"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Growth &amp; Loyalty (20%)</a:t>
            </a:r>
          </a:p>
        </p:txBody>
      </p:sp>
      <p:sp>
        <p:nvSpPr>
          <p:cNvPr id="7" name="TextBox 6">
            <a:extLst>
              <a:ext uri="{FF2B5EF4-FFF2-40B4-BE49-F238E27FC236}">
                <a16:creationId xmlns:a16="http://schemas.microsoft.com/office/drawing/2014/main" id="{C25B2923-FFF5-736D-02D4-CB72CCA95234}"/>
              </a:ext>
            </a:extLst>
          </p:cNvPr>
          <p:cNvSpPr txBox="1"/>
          <p:nvPr/>
        </p:nvSpPr>
        <p:spPr>
          <a:xfrm>
            <a:off x="251690" y="2619052"/>
            <a:ext cx="11610109" cy="3693319"/>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sz="1000" dirty="0"/>
          </a:p>
          <a:p>
            <a:endParaRPr lang="en-GB" dirty="0"/>
          </a:p>
        </p:txBody>
      </p:sp>
    </p:spTree>
    <p:extLst>
      <p:ext uri="{BB962C8B-B14F-4D97-AF65-F5344CB8AC3E}">
        <p14:creationId xmlns:p14="http://schemas.microsoft.com/office/powerpoint/2010/main" val="561183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304800" y="1995055"/>
            <a:ext cx="11582400" cy="4177147"/>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sz="2400"/>
          </a:p>
        </p:txBody>
      </p:sp>
      <p:sp>
        <p:nvSpPr>
          <p:cNvPr id="3" name="TextBox 2"/>
          <p:cNvSpPr txBox="1"/>
          <p:nvPr/>
        </p:nvSpPr>
        <p:spPr>
          <a:xfrm>
            <a:off x="508000" y="2798723"/>
            <a:ext cx="11176000" cy="218521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DECLARATION </a:t>
            </a:r>
          </a:p>
          <a:p>
            <a:r>
              <a:rPr lang="en-US" sz="1600" b="1" dirty="0">
                <a:latin typeface="Arial" panose="020B0604020202020204" pitchFamily="34" charset="0"/>
                <a:cs typeface="Arial" panose="020B0604020202020204" pitchFamily="34" charset="0"/>
              </a:rPr>
              <a:t> </a:t>
            </a:r>
          </a:p>
          <a:p>
            <a:r>
              <a:rPr lang="en-US" sz="1600" b="1" dirty="0">
                <a:latin typeface="Arial" panose="020B0604020202020204" pitchFamily="34" charset="0"/>
                <a:cs typeface="Arial" panose="020B0604020202020204" pitchFamily="34" charset="0"/>
                <a:sym typeface="Wingdings 2"/>
              </a:rPr>
              <a:t></a:t>
            </a:r>
            <a:r>
              <a:rPr lang="en-US" sz="1600" dirty="0">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600" b="1" dirty="0">
              <a:latin typeface="Arial" panose="020B0604020202020204" pitchFamily="34" charset="0"/>
              <a:cs typeface="Arial" panose="020B0604020202020204" pitchFamily="34" charset="0"/>
            </a:endParaRPr>
          </a:p>
          <a:p>
            <a:pPr algn="ctr"/>
            <a:r>
              <a:rPr lang="en-AU" sz="1600" b="1" dirty="0">
                <a:latin typeface="Arial" panose="020B0604020202020204" pitchFamily="34" charset="0"/>
                <a:cs typeface="Arial" panose="020B0604020202020204" pitchFamily="34" charset="0"/>
              </a:rPr>
              <a:t>-THE END- </a:t>
            </a:r>
            <a:endParaRPr lang="en-US" sz="1600" b="1" dirty="0">
              <a:latin typeface="Arial" panose="020B0604020202020204" pitchFamily="34" charset="0"/>
              <a:cs typeface="Arial" panose="020B0604020202020204" pitchFamily="34" charset="0"/>
            </a:endParaRPr>
          </a:p>
          <a:p>
            <a:endParaRPr lang="en-SG"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7105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TotalTime>
  <Words>722</Words>
  <Application>Microsoft Office PowerPoint</Application>
  <PresentationFormat>Widescreen</PresentationFormat>
  <Paragraphs>106</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Helvetica CE 55 Roman</vt:lpstr>
      <vt:lpstr>Arial</vt:lpstr>
      <vt:lpstr>Calibri</vt:lpstr>
      <vt:lpstr>Calibri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13</cp:revision>
  <dcterms:created xsi:type="dcterms:W3CDTF">2023-04-17T03:38:26Z</dcterms:created>
  <dcterms:modified xsi:type="dcterms:W3CDTF">2026-02-03T08:08:57Z</dcterms:modified>
</cp:coreProperties>
</file>